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0" r:id="rId5"/>
    <p:sldId id="258" r:id="rId6"/>
    <p:sldId id="266" r:id="rId7"/>
    <p:sldId id="265"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56" d="100"/>
          <a:sy n="156" d="100"/>
        </p:scale>
        <p:origin x="13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79975296"/>
        <c:axId val="79975856"/>
      </c:scatterChart>
      <c:valAx>
        <c:axId val="79975296"/>
        <c:scaling>
          <c:orientation val="minMax"/>
          <c:max val="950"/>
          <c:min val="450"/>
        </c:scaling>
        <c:delete val="0"/>
        <c:axPos val="b"/>
        <c:title>
          <c:tx>
            <c:rich>
              <a:bodyPr/>
              <a:lstStyle/>
              <a:p>
                <a:pPr>
                  <a:defRPr/>
                </a:pPr>
                <a:r>
                  <a:rPr lang="en-GB"/>
                  <a:t>Wavelength/</a:t>
                </a:r>
                <a:r>
                  <a:rPr lang="en-GB" baseline="0"/>
                  <a:t>nm</a:t>
                </a:r>
                <a:endParaRPr lang="en-GB"/>
              </a:p>
            </c:rich>
          </c:tx>
          <c:overlay val="0"/>
        </c:title>
        <c:numFmt formatCode="General" sourceLinked="1"/>
        <c:majorTickMark val="out"/>
        <c:minorTickMark val="none"/>
        <c:tickLblPos val="nextTo"/>
        <c:crossAx val="79975856"/>
        <c:crosses val="autoZero"/>
        <c:crossBetween val="midCat"/>
      </c:valAx>
      <c:valAx>
        <c:axId val="79975856"/>
        <c:scaling>
          <c:orientation val="minMax"/>
          <c:max val="100"/>
        </c:scaling>
        <c:delete val="0"/>
        <c:axPos val="l"/>
        <c:majorGridlines/>
        <c:title>
          <c:tx>
            <c:rich>
              <a:bodyPr/>
              <a:lstStyle/>
              <a:p>
                <a:pPr>
                  <a:defRPr/>
                </a:pPr>
                <a:r>
                  <a:rPr lang="en-GB" dirty="0" smtClean="0"/>
                  <a:t>Intensity/%</a:t>
                </a:r>
                <a:endParaRPr lang="en-GB" dirty="0"/>
              </a:p>
            </c:rich>
          </c:tx>
          <c:overlay val="0"/>
        </c:title>
        <c:numFmt formatCode="General" sourceLinked="1"/>
        <c:majorTickMark val="out"/>
        <c:minorTickMark val="none"/>
        <c:tickLblPos val="nextTo"/>
        <c:crossAx val="799752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79978096"/>
        <c:axId val="79978656"/>
      </c:scatterChart>
      <c:valAx>
        <c:axId val="79978096"/>
        <c:scaling>
          <c:orientation val="minMax"/>
          <c:max val="950"/>
          <c:min val="450"/>
        </c:scaling>
        <c:delete val="0"/>
        <c:axPos val="b"/>
        <c:numFmt formatCode="General" sourceLinked="1"/>
        <c:majorTickMark val="out"/>
        <c:minorTickMark val="none"/>
        <c:tickLblPos val="nextTo"/>
        <c:crossAx val="79978656"/>
        <c:crosses val="autoZero"/>
        <c:crossBetween val="midCat"/>
      </c:valAx>
      <c:valAx>
        <c:axId val="79978656"/>
        <c:scaling>
          <c:orientation val="minMax"/>
          <c:min val="0"/>
        </c:scaling>
        <c:delete val="0"/>
        <c:axPos val="l"/>
        <c:majorGridlines/>
        <c:numFmt formatCode="General" sourceLinked="1"/>
        <c:majorTickMark val="out"/>
        <c:minorTickMark val="none"/>
        <c:tickLblPos val="nextTo"/>
        <c:crossAx val="799780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23/02/2016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23/02/2016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23/02/2016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23/02/2016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23/02/2016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23/02/2016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5762" y="-508000"/>
            <a:ext cx="8270789" cy="8339522"/>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Taking our own images</a:t>
            </a:r>
            <a:endParaRPr lang="en-GB" dirty="0"/>
          </a:p>
        </p:txBody>
      </p:sp>
      <p:sp>
        <p:nvSpPr>
          <p:cNvPr id="3" name="Content Placeholder 2"/>
          <p:cNvSpPr>
            <a:spLocks noGrp="1"/>
          </p:cNvSpPr>
          <p:nvPr>
            <p:ph idx="1"/>
          </p:nvPr>
        </p:nvSpPr>
        <p:spPr/>
        <p:txBody>
          <a:bodyPr/>
          <a:lstStyle/>
          <a:p>
            <a:endParaRPr lang="en-GB" dirty="0"/>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4016516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sp>
        <p:nvSpPr>
          <p:cNvPr id="3" name="Content Placeholder 2"/>
          <p:cNvSpPr>
            <a:spLocks noGrp="1"/>
          </p:cNvSpPr>
          <p:nvPr>
            <p:ph idx="1"/>
          </p:nvPr>
        </p:nvSpPr>
        <p:spPr>
          <a:xfrm>
            <a:off x="6664411" y="1825624"/>
            <a:ext cx="4835611" cy="4879975"/>
          </a:xfrm>
        </p:spPr>
        <p:txBody>
          <a:bodyPr>
            <a:normAutofit/>
          </a:bodyPr>
          <a:lstStyle/>
          <a:p>
            <a:pPr marL="0" indent="0">
              <a:buNone/>
            </a:pPr>
            <a:r>
              <a:rPr lang="en-US" i="1" dirty="0" smtClean="0"/>
              <a:t>Figure </a:t>
            </a:r>
            <a:r>
              <a:rPr lang="en-US" i="1" dirty="0"/>
              <a:t>1- Mare Serenitatis (top middle) and Mare </a:t>
            </a:r>
            <a:r>
              <a:rPr lang="en-US" i="1" dirty="0" err="1"/>
              <a:t>Tranquillitatis</a:t>
            </a:r>
            <a:r>
              <a:rPr lang="en-US" i="1" dirty="0"/>
              <a:t> (right) in R-Band</a:t>
            </a:r>
            <a:endParaRPr lang="en-GB" i="1" dirty="0"/>
          </a:p>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10226" y="1825625"/>
            <a:ext cx="4816668" cy="3396615"/>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507</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Spectra of the Moon using a Robotic Telescope</vt:lpstr>
      <vt:lpstr>PowerPoint Presentation</vt:lpstr>
      <vt:lpstr>Spectra of objects with handheld spectrometer</vt:lpstr>
      <vt:lpstr>PowerPoint Presentation</vt:lpstr>
      <vt:lpstr>Comparing to Known spectra</vt:lpstr>
      <vt:lpstr>Planning with the weather and lunar-tables</vt:lpstr>
      <vt:lpstr>Taking our own images</vt:lpstr>
      <vt:lpstr>Tony’s Images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Tom</cp:lastModifiedBy>
  <cp:revision>52</cp:revision>
  <dcterms:created xsi:type="dcterms:W3CDTF">2016-02-19T14:38:03Z</dcterms:created>
  <dcterms:modified xsi:type="dcterms:W3CDTF">2016-02-23T14:29:22Z</dcterms:modified>
</cp:coreProperties>
</file>